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72" r:id="rId6"/>
    <p:sldId id="275" r:id="rId7"/>
    <p:sldId id="260" r:id="rId8"/>
    <p:sldId id="264" r:id="rId9"/>
    <p:sldId id="269" r:id="rId10"/>
    <p:sldId id="262" r:id="rId11"/>
    <p:sldId id="263" r:id="rId12"/>
    <p:sldId id="268" r:id="rId13"/>
    <p:sldId id="270" r:id="rId14"/>
    <p:sldId id="265" r:id="rId15"/>
    <p:sldId id="266" r:id="rId16"/>
    <p:sldId id="267" r:id="rId17"/>
    <p:sldId id="261" r:id="rId18"/>
    <p:sldId id="276" r:id="rId19"/>
    <p:sldId id="279" r:id="rId20"/>
    <p:sldId id="277" r:id="rId21"/>
    <p:sldId id="278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5866-FB05-44FC-AE7B-C0F0C2DAD761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1E-24F4-4DDA-9404-AA6FE41A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82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5866-FB05-44FC-AE7B-C0F0C2DAD761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1E-24F4-4DDA-9404-AA6FE41A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98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5866-FB05-44FC-AE7B-C0F0C2DAD761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1E-24F4-4DDA-9404-AA6FE41A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6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5866-FB05-44FC-AE7B-C0F0C2DAD761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1E-24F4-4DDA-9404-AA6FE41A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6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5866-FB05-44FC-AE7B-C0F0C2DAD761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1E-24F4-4DDA-9404-AA6FE41A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01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5866-FB05-44FC-AE7B-C0F0C2DAD761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1E-24F4-4DDA-9404-AA6FE41A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5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5866-FB05-44FC-AE7B-C0F0C2DAD761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1E-24F4-4DDA-9404-AA6FE41A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5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5866-FB05-44FC-AE7B-C0F0C2DAD761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1E-24F4-4DDA-9404-AA6FE41A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5866-FB05-44FC-AE7B-C0F0C2DAD761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1E-24F4-4DDA-9404-AA6FE41A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5866-FB05-44FC-AE7B-C0F0C2DAD761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1E-24F4-4DDA-9404-AA6FE41A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01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45866-FB05-44FC-AE7B-C0F0C2DAD761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BAC1E-24F4-4DDA-9404-AA6FE41A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33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45866-FB05-44FC-AE7B-C0F0C2DAD761}" type="datetimeFigureOut">
              <a:rPr lang="ru-RU" smtClean="0"/>
              <a:pPr/>
              <a:t>30.09.2017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BAC1E-24F4-4DDA-9404-AA6FE41ABB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9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21.jpe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784976" cy="4664809"/>
          </a:xfrm>
        </p:spPr>
        <p:txBody>
          <a:bodyPr>
            <a:normAutofit/>
          </a:bodyPr>
          <a:lstStyle/>
          <a:p>
            <a:pPr marL="182880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</a:t>
            </a: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«Сказка»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младшего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 возраста      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воспитатель Кривонос М.А.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2017г.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488832" cy="882119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Муниципальное бюджетное дошкольное образовательное учреждение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400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Высокогорский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детский сад №2» Енисейского района </a:t>
            </a:r>
            <a:endParaRPr lang="ru-RU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1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00" y="188640"/>
            <a:ext cx="8784976" cy="3024336"/>
          </a:xfrm>
        </p:spPr>
        <p:txBody>
          <a:bodyPr>
            <a:normAutofit/>
          </a:bodyPr>
          <a:lstStyle/>
          <a:p>
            <a:pPr marL="45720" indent="457200" algn="just"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Для развития экологической культуры у детей, в группе оборудован </a:t>
            </a:r>
            <a:r>
              <a:rPr lang="ru-RU" sz="1800" b="1" dirty="0" smtClean="0">
                <a:latin typeface="Arial" pitchFamily="34" charset="0"/>
                <a:ea typeface="Calibri"/>
                <a:cs typeface="Arial" pitchFamily="34" charset="0"/>
              </a:rPr>
              <a:t>экологический це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нтр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в котором созданы условия для обогащения представлений детей о многообразии природного мира, воспитании любви к природе и бережного отношения к ней. В нем имеется необходимое оборудование для ухода за растениями, опытно-исследовательской деятельности,  настенный календарь погоды, настольные игры экологической тематики, а также подобран иллюстрационный и дидактический материал. В экологическом центре расположены детские поделки из природного материала.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Picture 3" descr="C:\Users\User\Desktop\Новая папка (6)\SDC144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4500570"/>
            <a:ext cx="2714644" cy="2035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C:\Users\User\Desktop\Новая папка (6)\SDC144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4572008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C:\Documents and Settings\Галя\Рабочий стол\Новая папка (3)\131___01\IMG_01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571744"/>
            <a:ext cx="3000260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 descr="G:\праздник осени 2015\SDC1178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001" y="2571744"/>
            <a:ext cx="2381168" cy="1785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D:\Картинки\Фото\Детский сад\SDC1109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2571420"/>
            <a:ext cx="2381600" cy="17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1423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692" y="306928"/>
            <a:ext cx="8458787" cy="2762032"/>
          </a:xfrm>
        </p:spPr>
        <p:txBody>
          <a:bodyPr/>
          <a:lstStyle/>
          <a:p>
            <a:pPr marL="45720" indent="457200" algn="just"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В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центре экспериментирования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имеются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материалы для исследовательской и экспериментальной деятельности: лупы, микроскопы, мензурки, магниты, стол для экспериментирования с песком и водой, нетрадиционный и природный материал, лупы, весы детские, мешочки с разным наполнением, емкости разных размеров, ткани разных фактур.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122" name="Picture 2" descr="C:\Documents and Settings\Галя\Рабочий стол\Новая папка (3)\131___01\IMG_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3160969" cy="4214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Documents and Settings\Галя\Рабочий стол\проект Молокознайка\Новая папка (2)\IMG_20161115_1038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149080"/>
            <a:ext cx="1357322" cy="241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Documents and Settings\Галя\Рабочий стол\Новый год ясли\SDC15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653136"/>
            <a:ext cx="2686035" cy="2014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D:\Картинки\Фото\Детский сад\Новая папка (4)\SDC151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16832"/>
            <a:ext cx="1856392" cy="2475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D:\Картинки\Фото\Детский сад\SDC112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14554"/>
            <a:ext cx="2269204" cy="1701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679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2222444"/>
          </a:xfrm>
        </p:spPr>
        <p:txBody>
          <a:bodyPr/>
          <a:lstStyle/>
          <a:p>
            <a:pPr marL="45720" indent="45720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В </a:t>
            </a:r>
            <a:r>
              <a:rPr lang="ru-RU" sz="1800" b="1" dirty="0" smtClean="0">
                <a:latin typeface="Arial" pitchFamily="34" charset="0"/>
                <a:ea typeface="Calibri"/>
                <a:cs typeface="Arial" pitchFamily="34" charset="0"/>
              </a:rPr>
              <a:t>литературном центре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у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детей формируется умение обращаться с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книгой, навык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слушания. Здесь расположены книги в соответствии с программой, а также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папка с портретами детских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поэтов и писателей; все книги и иллюстрации периодически обновляются.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Познакомившись с литературным произведением дети отражают в рисунках, продуктивной деятельности свое отношение к персонажам и событиям.</a:t>
            </a:r>
            <a:endParaRPr lang="ru-RU" sz="1800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146" name="Picture 2" descr="C:\Documents and Settings\Галя\Рабочий стол\Новая папка (3)\131___01\IMG_01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786058"/>
            <a:ext cx="3529775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Documents and Settings\Галя\Рабочий стол\Новая папка (3)\131___01\IMG_0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89852"/>
            <a:ext cx="1929767" cy="1447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Documents and Settings\Галя\Рабочий стол\Новая папка (3)\IMG_03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609583"/>
            <a:ext cx="2522772" cy="205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C:\Users\User\Desktop\Новая папка (5)\SDC144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797152"/>
            <a:ext cx="2357454" cy="1768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 descr="D:\Картинки\Фото\Детский сад\интегрированное нод 18апреля 2016\SDC1316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846724"/>
            <a:ext cx="2291358" cy="1718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830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90249"/>
            <a:ext cx="8128258" cy="3291779"/>
          </a:xfrm>
        </p:spPr>
        <p:txBody>
          <a:bodyPr>
            <a:normAutofit/>
          </a:bodyPr>
          <a:lstStyle/>
          <a:p>
            <a:pPr marL="45720" indent="457200" algn="just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В центре нравственно-патриотического воспитания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размещены: государственная символика, </a:t>
            </a:r>
            <a:r>
              <a:rPr lang="ru-RU" sz="1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 информационный и игровой материал </a:t>
            </a:r>
            <a:r>
              <a:rPr lang="ru-RU" sz="1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о родном </a:t>
            </a:r>
            <a:r>
              <a:rPr lang="ru-RU" sz="1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крае и поселке, достопримечательностях. Дети узнают о </a:t>
            </a:r>
            <a:r>
              <a:rPr lang="ru-RU" sz="1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народных традициях, </a:t>
            </a:r>
            <a:r>
              <a:rPr lang="ru-RU" sz="1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знакомятся </a:t>
            </a:r>
            <a:r>
              <a:rPr lang="ru-RU" sz="180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с микросоциумом (семья, детский сад, родной </a:t>
            </a:r>
            <a:r>
              <a:rPr lang="ru-RU" sz="180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поселок).</a:t>
            </a:r>
            <a:endParaRPr lang="ru-RU" sz="1800" dirty="0"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600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1" name="Picture 3" descr="C:\Documents and Settings\Галя\Рабочий стол\Атестация 2017\23 феврвля\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09126"/>
            <a:ext cx="3624294" cy="2038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Documents and Settings\Галя\Рабочий стол\Темат нед. и праздники\Новая папка (2)\SDC162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714884"/>
            <a:ext cx="2500330" cy="1875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G:\дом в котором я живу      12.11 15\SDC12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786322"/>
            <a:ext cx="2381267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4" name="Picture 2" descr="D:\Картинки\Фото\Детский сад\утренник    23 февраля 2017\SDC155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900" y="4714884"/>
            <a:ext cx="2553655" cy="1915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5" name="Picture 3" descr="D:\Картинки\Фото\Детский сад\праздник День победы\SDC134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20537"/>
            <a:ext cx="230425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D:\Картинки\Фото\Детский сад\9мая 2015\SDC111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2" y="2520537"/>
            <a:ext cx="2420923" cy="1815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42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5865515"/>
          </a:xfrm>
        </p:spPr>
        <p:txBody>
          <a:bodyPr>
            <a:normAutofit/>
          </a:bodyPr>
          <a:lstStyle/>
          <a:p>
            <a:pPr marL="45720" indent="457200" algn="just"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ea typeface="Calibri"/>
                <a:cs typeface="Arial" pitchFamily="34" charset="0"/>
              </a:rPr>
              <a:t>В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группе оборудован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центр </a:t>
            </a:r>
            <a:r>
              <a:rPr lang="ru-RU" sz="1800" b="1" dirty="0" smtClean="0">
                <a:latin typeface="Arial" pitchFamily="34" charset="0"/>
                <a:ea typeface="Calibri"/>
                <a:cs typeface="Arial" pitchFamily="34" charset="0"/>
              </a:rPr>
              <a:t>детского творчества, </a:t>
            </a:r>
            <a:r>
              <a:rPr lang="ru-RU" sz="1800" dirty="0" smtClean="0">
                <a:latin typeface="Arial" pitchFamily="34" charset="0"/>
                <a:ea typeface="Calibri"/>
                <a:cs typeface="Arial" pitchFamily="34" charset="0"/>
              </a:rPr>
              <a:t>в целях художественно - эстетического развития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в котором находятся столы, мольберты, имеются различные виды бумаги, несколько видов карандашей, пластилин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ножницы, трафареты, печати, шаблоны, краски, гуашь,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восковые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мелки,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фломастеры,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кисти 3-х величин и разной жесткости, образцы народно-прикладного и декоративного творчества, соленое тесто, природно-бросовый материал для создания коллажей, наглядный материал по ознакомлению с жанрами живописи, скульптурой и т.д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r>
              <a:rPr lang="ru-RU" sz="18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ea typeface="Calibri"/>
                <a:cs typeface="Arial" pitchFamily="34" charset="0"/>
              </a:rPr>
              <a:t>      </a:t>
            </a:r>
          </a:p>
          <a:p>
            <a:pPr marL="45720" indent="457200" algn="just">
              <a:spcBef>
                <a:spcPts val="0"/>
              </a:spcBef>
              <a:buNone/>
            </a:pPr>
            <a:r>
              <a:rPr lang="ru-RU" sz="1800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ea typeface="Calibri"/>
                <a:cs typeface="Arial" pitchFamily="34" charset="0"/>
              </a:rPr>
              <a:t>Используются </a:t>
            </a:r>
            <a:r>
              <a:rPr lang="ru-RU" sz="1800" dirty="0">
                <a:latin typeface="Arial" pitchFamily="34" charset="0"/>
                <a:ea typeface="Calibri"/>
                <a:cs typeface="Arial" pitchFamily="34" charset="0"/>
              </a:rPr>
              <a:t>нетрадиционные художественно-графические техники: монотипия, объемное моделирование, пластилинография, </a:t>
            </a:r>
            <a:r>
              <a:rPr lang="ru-RU" sz="1800" dirty="0" err="1">
                <a:latin typeface="Arial" pitchFamily="34" charset="0"/>
                <a:ea typeface="Calibri"/>
                <a:cs typeface="Arial" pitchFamily="34" charset="0"/>
              </a:rPr>
              <a:t>тычкование</a:t>
            </a:r>
            <a:r>
              <a:rPr lang="ru-RU" sz="1800" dirty="0">
                <a:latin typeface="Arial" pitchFamily="34" charset="0"/>
                <a:ea typeface="Calibri"/>
                <a:cs typeface="Arial" pitchFamily="34" charset="0"/>
              </a:rPr>
              <a:t> и т.д. материал доступен для самостоятельного использования детьми.</a:t>
            </a:r>
          </a:p>
          <a:p>
            <a:pPr marL="4572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9" name="Picture 2" descr="C:\Users\User\Desktop\Новая папка (5)\IMG_20161109_1552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00438"/>
            <a:ext cx="1727894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4" descr="C:\Users\User\Desktop\Новая папка (6)\SDC145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190" y="5095266"/>
            <a:ext cx="2143139" cy="1607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8" name="Picture 2" descr="C:\Documents and Settings\Галя\Рабочий стол\для презентации\SDC145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393618"/>
            <a:ext cx="2143140" cy="1607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7" descr="D:\Картинки\Фото\Детский сад\самост детей 2016\SDC1448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0285" y="3425045"/>
            <a:ext cx="2153684" cy="1615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D:\Картинки\Фото\Детский сад\кружок 2016.фото\SDC1488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888" y="4509120"/>
            <a:ext cx="2148397" cy="1611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45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44197" cy="2160240"/>
          </a:xfrm>
        </p:spPr>
        <p:txBody>
          <a:bodyPr>
            <a:noAutofit/>
          </a:bodyPr>
          <a:lstStyle/>
          <a:p>
            <a:pPr marL="45720" indent="457200" algn="just"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В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музыкальном центре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имеются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детские музыкальные инструменты для музыкальной импровизации, самодельные шумовые инструменты, альбомы с портретами композиторов и изображениями инструментов, аудиотехника с подбором детской, классической и релаксационной музыки. Музыкальные инструменты доставляют детям много радостных минут и развивают фонематический слух и чувство ритма.</a:t>
            </a:r>
            <a:endParaRPr lang="ru-RU" sz="1800" dirty="0">
              <a:solidFill>
                <a:schemeClr val="tx1"/>
              </a:solidFill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8194" name="Picture 2" descr="C:\Documents and Settings\Галя\Рабочий стол\Новая папка (3)\IMG_03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70" y="2031795"/>
            <a:ext cx="3519439" cy="3079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G:\досуг Будем, будем, мы посуду и любить и уважать\SDC131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1962119"/>
            <a:ext cx="3746987" cy="2810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Documents and Settings\Галя\Рабочий стол\Новая папка (3)\IMG_03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1850" y="5268250"/>
            <a:ext cx="2056404" cy="1437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D:\Картинки\Фото\Детский сад\Новая папка (2)\SDC129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5" y="5059238"/>
            <a:ext cx="2194843" cy="1646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41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592287"/>
          </a:xfrm>
        </p:spPr>
        <p:txBody>
          <a:bodyPr>
            <a:normAutofit/>
          </a:bodyPr>
          <a:lstStyle/>
          <a:p>
            <a:pPr marL="45720" indent="457200" algn="just"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В группе организован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центр театрализации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детей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, в котором присутствуют различные виды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театра, настольный театр, пальчиковый, театр резиновых игрушек,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небольшие ширмы и наборы кукол (пальчиковых, перчаточных и плоскостных фигур), а также театры, сделанные совместно с детьми, маски, атрибуты, элементы костюмов для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персонажей, декорации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, уголок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ряженья. Встреча с героями из сказок помогает ребятишкам расслабиться, снять напряжение, создать радостную атмосферу.</a:t>
            </a:r>
            <a:endParaRPr lang="ru-RU" sz="1800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243" name="Picture 3" descr="C:\Documents and Settings\Галя\Рабочий стол\Новая папка (3)\IMG_03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571744"/>
            <a:ext cx="2419613" cy="1933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I:\РАБОЧИЙ СТОЛ\10\IMG_20151012_0934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2571744"/>
            <a:ext cx="3808285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8" descr="G:\досуг Кто в теремочке 13.11.15\SDC121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5153" y="4836418"/>
            <a:ext cx="1268024" cy="1690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6" descr="G:\8марта 2016 средняя гр\IMG_89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897199"/>
            <a:ext cx="3119460" cy="175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Documents and Settings\Галя\Рабочий стол\Новая папка (3)\131___01\IMG_017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1539" y="3302809"/>
            <a:ext cx="1427802" cy="1357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Галя\Рабочий стол\Новая папка (3)\131___01\ми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2357430"/>
            <a:ext cx="2387587" cy="783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C:\Users\User\Desktop\SDC1500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117" y="4641195"/>
            <a:ext cx="1656184" cy="1939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9" name="Picture 5" descr="C:\Users\User\Desktop\SDC1188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217" y="4836419"/>
            <a:ext cx="1441004" cy="187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370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109690"/>
            <a:ext cx="8662689" cy="2487662"/>
          </a:xfrm>
        </p:spPr>
        <p:txBody>
          <a:bodyPr>
            <a:normAutofit/>
          </a:bodyPr>
          <a:lstStyle/>
          <a:p>
            <a:pPr marL="45720" indent="457200" algn="just">
              <a:spcAft>
                <a:spcPts val="0"/>
              </a:spcAft>
              <a:buNone/>
            </a:pPr>
            <a:endParaRPr lang="ru-RU" sz="1800" b="1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457200" algn="just">
              <a:spcAft>
                <a:spcPts val="0"/>
              </a:spcAft>
              <a:buNone/>
            </a:pPr>
            <a:r>
              <a:rPr lang="ru-RU" sz="1800" b="1" dirty="0" smtClean="0">
                <a:latin typeface="Arial" pitchFamily="34" charset="0"/>
                <a:ea typeface="Calibri"/>
                <a:cs typeface="Arial" pitchFamily="34" charset="0"/>
              </a:rPr>
              <a:t>Центр игры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оснащен атрибутами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для сюжетно ролевых игр, подобранных с учетом возрастных особенностей детей и половой принадлежностью (многофункциональные кубики, макеты (объемные – домики, гаражи, ширмы), наборы образных игрушек (мебель, посуда, животные, транспорт, и т.п.), которые знакомят детей с окружающими предметами быта и учат действовать с ними. Полученные знания и навыки переносят в повседневную жизнь.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Picture 6" descr="C:\Users\User\Desktop\Новая папка (5)\SDC144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32" y="257163"/>
            <a:ext cx="3005130" cy="2253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8" descr="C:\Users\User\Desktop\Новая папка (5)\SDC143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2229" y="314292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6" descr="C:\Users\User\Desktop\Новая папка (5)\SDC144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830" y="410928"/>
            <a:ext cx="2581275" cy="1935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2" descr="D:\Картинки\Фото\Детский сад\2014\SDC1574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731363"/>
            <a:ext cx="2135715" cy="1601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4" name="Picture 2" descr="D:\Картинки\Фото\Детский сад\2014\SDC1614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1431" y="2782069"/>
            <a:ext cx="2068108" cy="1551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2157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В группе  есть уголок по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ПДД «В МИРЕ ДОРОЖНЫХ ПРАВИЛ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». В нем имеются книжки о правилах дорожного движения, атрибуты инспектора ДПС, фуражка и жезл, плакат с описанием различных ситуаций, в которые попадают участники дорожного движения, крупные изображения дорожных знаков, музыкальный плакат по ПДД «Берегись автомобиля», настольные игры . Для родителей оформлены консультации в приемной.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Галя\Рабочий стол\Новая папка (3)\131___01\IMG_01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928934"/>
            <a:ext cx="3175540" cy="3709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Documents and Settings\Галя\Рабочий стол\Новая папка (3)\131___01\IMG_01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2857496"/>
            <a:ext cx="2908130" cy="18529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8" descr="C:\Users\User\Desktop\Новая папка (5)\SDC143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9836" y="3977142"/>
            <a:ext cx="128588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11" descr="C:\Documents and Settings\Галя\Рабочий стол\Новая папка (8)\Новая папка (4)\IMG_20160209_1110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1859" y="5045464"/>
            <a:ext cx="2413016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301038" cy="171448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Центр строительства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в котором кроме строительных материалов: различных кубиков, крупных и мелких конструкторов есть и мастерская с инструментами, касками.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Галя\Рабочий стол\Новая папка (3)\131___01\IMG_01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7237" y="2753519"/>
            <a:ext cx="3438525" cy="221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C:\Documents and Settings\Галя\Рабочий стол\Новая папка (3)\131___01\IMG_01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19" y="1500174"/>
            <a:ext cx="4926731" cy="4961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I:\РАБОЧИЙ СТОЛ\21\IMG_20151106_1720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714488"/>
            <a:ext cx="3603618" cy="2027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5034"/>
            <a:ext cx="4176464" cy="5960270"/>
          </a:xfrm>
        </p:spPr>
        <p:txBody>
          <a:bodyPr>
            <a:normAutofit lnSpcReduction="10000"/>
          </a:bodyPr>
          <a:lstStyle/>
          <a:p>
            <a:pPr marL="45720" indent="457200" algn="just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45720" indent="457200">
              <a:lnSpc>
                <a:spcPct val="110000"/>
              </a:lnSpc>
              <a:buNone/>
            </a:pP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Предметно-развивающая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среда является центром, где зарождается основа для сотрудничества, положительных взаимоотношений, организованного поведения, способствует обеспечению безопасности детей, сохранению их физического и психического здоровья и имеет воспитательное значение, развивающий характер, дает возможность каждому ребенку испытывать и использовать свои способности, стимулирует проявление самостоятельности, инициативности. </a:t>
            </a:r>
            <a:endPara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lvl="0" indent="457200">
              <a:lnSpc>
                <a:spcPct val="11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</a:pPr>
            <a:r>
              <a:rPr lang="ru-RU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Развивающая среда способствует развитию индивидуальности каждого ребенка с учетом его интересов и уровня активности.</a:t>
            </a:r>
          </a:p>
        </p:txBody>
      </p:sp>
      <p:pic>
        <p:nvPicPr>
          <p:cNvPr id="6" name="Picture 4" descr="D:\Картинки\Фото\Детский сад\2014\детский сад фото 2014\SDC105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Картинки\Фото\Детский сад\2014\детский сад фото 2014\SDC105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Уголок «Больница»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Галя\Рабочий стол\Новая папка (3)\131___01\IMG_01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82758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20072" y="4869160"/>
            <a:ext cx="2088232" cy="12570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9" name="Picture 3" descr="D:\Картинки\Фото\Детский сад\самост детей 2016\Новая папка (5)\SDC144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3360373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«Уголке дежурных»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помещены правила поведения за столом, схема правильной сервировки стола. Так же в уголке дети отслеживают кто дежурил, кто дежурит и кто будет дежурить. Самостоятельно дети могут поставить картинки в меню.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Галя\Рабочий стол\Новая папка (3)\131___01\IMG_01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357298"/>
            <a:ext cx="3005225" cy="3560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Documents and Settings\Галя\Рабочий стол\фото сред гр\IMG_20161026_0827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1500174"/>
            <a:ext cx="2000264" cy="355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I:\РАБОЧИЙ СТОЛ\Новая папка (19)\IMG_20151113_1149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4500570"/>
            <a:ext cx="1218710" cy="2165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Documents and Settings\Галя\Рабочий стол\май 2016\Новая папка (6)\IMG_20160527_1143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3" y="2344676"/>
            <a:ext cx="2206171" cy="3954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Documents and Settings\Галя\Рабочий стол\для презентации\SDC145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4714884"/>
            <a:ext cx="2257412" cy="1693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Documents and Settings\Галя\Рабочий стол\Новая папка (3)\131___01\ц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5286388"/>
            <a:ext cx="944553" cy="1227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Галя\Рабочий стол\проект Молокознайка\SDC144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4000504"/>
            <a:ext cx="3286148" cy="2464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3050"/>
            <a:ext cx="3500462" cy="65562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Arial" pitchFamily="34" charset="0"/>
                <a:cs typeface="Arial" pitchFamily="34" charset="0"/>
              </a:rPr>
              <a:t>Уголок  «Магазин»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User\Desktop\SDC1446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85728"/>
            <a:ext cx="3743325" cy="401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D:\Картинки\Фото\Детский сад\самост детей 2016\SDC1446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3429000" cy="2571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C:\Users\User\Desktop\SDC152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500438"/>
            <a:ext cx="3741924" cy="3119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219670"/>
            <a:ext cx="5407099" cy="3569370"/>
          </a:xfrm>
        </p:spPr>
        <p:txBody>
          <a:bodyPr>
            <a:normAutofit/>
          </a:bodyPr>
          <a:lstStyle/>
          <a:p>
            <a:pPr marL="45720" indent="457200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Развивающая предметно-пространственная среда в  группе соответствует требованиям  ФГОС, т.е. она содержательна, насыщена, трансформируема, </a:t>
            </a:r>
            <a:r>
              <a:rPr lang="ru-RU" sz="1800" dirty="0" err="1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полифункциональна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, вариативна и доступна, а также оборудована с учетом возрастных особенностей детей и тематическим планированием.</a:t>
            </a:r>
          </a:p>
          <a:p>
            <a:pPr marL="45720" lv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lv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lv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lv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lv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lv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lv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45720" indent="0">
              <a:lnSpc>
                <a:spcPct val="110000"/>
              </a:lnSpc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68106" y="3695154"/>
            <a:ext cx="3816424" cy="283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indent="457200">
              <a:lnSpc>
                <a:spcPct val="110000"/>
              </a:lnSpc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Инициируя познавательную и творческую активность детей, предоставляет ребенку свободу выбора форм активности, обеспечивает содержание разных форм детской деятельности, соответствует интересам, потребностям и возможностям каждого ребенка.</a:t>
            </a:r>
          </a:p>
        </p:txBody>
      </p:sp>
      <p:pic>
        <p:nvPicPr>
          <p:cNvPr id="1026" name="Picture 2" descr="D:\Картинки\Фото\Детский сад\2014\SDC1576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6321" y="404664"/>
            <a:ext cx="30723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\Фото\Детский сад\2014\SDC1598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130321"/>
            <a:ext cx="3402678" cy="255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\Фото\Детский сад\2014\детский сад фото 2014\SDC173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348880"/>
            <a:ext cx="2216084" cy="16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40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8396"/>
            <a:ext cx="8640960" cy="4104456"/>
          </a:xfrm>
        </p:spPr>
        <p:txBody>
          <a:bodyPr>
            <a:normAutofit/>
          </a:bodyPr>
          <a:lstStyle/>
          <a:p>
            <a:pPr marL="45720" indent="457200" algn="just"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Доступность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обеспечивается свободным доступом к игрушкам, материалам, пособиям, которые расположены на уровне глаз детей, в свободном доступе. </a:t>
            </a:r>
          </a:p>
          <a:p>
            <a:pPr marL="45720" indent="457200" algn="just"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Безопасность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обеспечивается соответствием всех элементов среды требованиям по обеспечению надежности и безопасности их использования.</a:t>
            </a:r>
          </a:p>
          <a:p>
            <a:pPr marL="45720" indent="457200" algn="just">
              <a:buNone/>
            </a:pPr>
            <a:r>
              <a:rPr lang="ru-RU" sz="1800" b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Вариативность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среды предполагает периодическую сменяемость игрового материала в группах, появление новых предметов, стимулирующих игровую, двигательную, познавательную и исследовательскую активность детей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45720" indent="457200" algn="just">
              <a:buNone/>
            </a:pPr>
            <a:r>
              <a:rPr lang="ru-RU" sz="1800" b="1" dirty="0" err="1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Полифункциональность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обеспечивается использованием составляющих предметной среды, не имеющих жестко закрепленного места и по желанию детей и в зависимости от организованной деятельности переставляется в разные места.</a:t>
            </a:r>
          </a:p>
          <a:p>
            <a:endParaRPr lang="ru-RU" dirty="0"/>
          </a:p>
        </p:txBody>
      </p:sp>
      <p:pic>
        <p:nvPicPr>
          <p:cNvPr id="1031" name="Picture 7" descr="C:\Documents and Settings\Галя\Рабочий стол\для презентации\SDC145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437112"/>
            <a:ext cx="1885390" cy="1414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D:\Картинки\Фото\Детский сад\2014\детский сад фото 2014\SDC107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421592"/>
            <a:ext cx="1892250" cy="1419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517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Галя\Рабочий стол\Новая папка (3)\131___01\IMG_01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3" y="3598868"/>
            <a:ext cx="2323499" cy="2757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Галя\Рабочий стол\Новая папка (3)\131___01\IMG_01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219" y="3820100"/>
            <a:ext cx="2267206" cy="2714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015" y="476672"/>
            <a:ext cx="8229600" cy="1756792"/>
          </a:xfrm>
        </p:spPr>
        <p:txBody>
          <a:bodyPr/>
          <a:lstStyle/>
          <a:p>
            <a:pPr marL="45720" indent="457200" algn="just"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Все предметы убранства и оборудования гармонично сочетаются по цвету, стилю. </a:t>
            </a:r>
          </a:p>
          <a:p>
            <a:endParaRPr lang="ru-RU" dirty="0"/>
          </a:p>
        </p:txBody>
      </p:sp>
      <p:pic>
        <p:nvPicPr>
          <p:cNvPr id="1026" name="Picture 2" descr="C:\Documents and Settings\Галя\Рабочий стол\Новая папка (3)\131___01\IMG_01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357298"/>
            <a:ext cx="3048160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Галя\Рабочий стол\Новая папка (3)\131___01\IMG_01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1071546"/>
            <a:ext cx="2952789" cy="22144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Documents and Settings\Галя\Рабочий стол\Новая папка (3)\131___01\IMG_02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2857496"/>
            <a:ext cx="1941422" cy="145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Documents and Settings\Галя\Рабочий стол\Новая папка (3)\131___01\IMG_016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4429132"/>
            <a:ext cx="1827016" cy="2105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5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568952" cy="1401336"/>
          </a:xfrm>
        </p:spPr>
        <p:txBody>
          <a:bodyPr/>
          <a:lstStyle/>
          <a:p>
            <a:pPr marL="45720" indent="457200" algn="just"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Предметно-пространственная среда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группы организованна мною таким образом, чтобы каждый ребенок имел возможность заниматься любимым делом, в соответствии с индивидуальными и возрастными особенностями, через ведущий вид деятельности – игру.</a:t>
            </a:r>
            <a:endParaRPr lang="ru-RU" sz="1800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Picture 7" descr="C:\Users\User\Desktop\Новая папка (5)\SDC144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775" y="1811221"/>
            <a:ext cx="2747134" cy="2060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User\Desktop\Новая папка (6)\SDC144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3781" y="1811221"/>
            <a:ext cx="2929855" cy="2197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4" descr="C:\Users\User\Desktop\Новая папка (5)\SDC144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357694"/>
            <a:ext cx="2643206" cy="198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3" descr="C:\Users\User\Desktop\Новая папка (5)\SDC143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4339834"/>
            <a:ext cx="2714644" cy="2035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9" descr="C:\Users\User\Desktop\Новая папка (5)\SDC144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4357694"/>
            <a:ext cx="2667018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C:\Users\User\Desktop\SDC1569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472" y="1920317"/>
            <a:ext cx="2638932" cy="1979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293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418" y="188640"/>
            <a:ext cx="8229600" cy="4525963"/>
          </a:xfrm>
        </p:spPr>
        <p:txBody>
          <a:bodyPr>
            <a:normAutofit/>
          </a:bodyPr>
          <a:lstStyle/>
          <a:p>
            <a:pPr marL="45720" indent="457200" algn="just"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В  группе предметно-развивающая среда разделена на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центры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для самостоятельной деятельности детей. </a:t>
            </a:r>
          </a:p>
          <a:p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35895" y="4869160"/>
            <a:ext cx="4784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indent="45720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Игровой материал периодически меняется для стимуляции игровой, 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двигательной, познавательной</a:t>
            </a:r>
            <a:r>
              <a:rPr lang="ru-RU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, исследовательской активности детей.</a:t>
            </a:r>
          </a:p>
        </p:txBody>
      </p:sp>
      <p:pic>
        <p:nvPicPr>
          <p:cNvPr id="12" name="Picture 4" descr="H:\средняя 10.11\P10502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857" y="1412776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D:\Картинки\Фото\Детский сад\2014\SDC157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684" y="2996952"/>
            <a:ext cx="2135715" cy="160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\Фото\Детский сад\Новая папка (4)\Новая папка\SDC155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65" y="3905630"/>
            <a:ext cx="2680370" cy="201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Картинки\Фото\Детский сад\Новая папка (4)\Новая папка\SDC153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5" y="1100966"/>
            <a:ext cx="2701764" cy="202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3474720"/>
          </a:xfrm>
        </p:spPr>
        <p:txBody>
          <a:bodyPr>
            <a:normAutofit/>
          </a:bodyPr>
          <a:lstStyle/>
          <a:p>
            <a:pPr marL="4572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Для обеспечения двигательной активности детей в группе организован </a:t>
            </a:r>
            <a:r>
              <a:rPr lang="ru-RU" sz="1800" b="1" dirty="0" smtClean="0">
                <a:latin typeface="Arial" pitchFamily="34" charset="0"/>
                <a:ea typeface="Calibri"/>
                <a:cs typeface="Arial" pitchFamily="34" charset="0"/>
              </a:rPr>
              <a:t>ц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ентр движения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, где имеется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разнообразное спортивное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оборудование, которое периодически меняется и перемещается в зону доступности: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мячи разного размера,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скакалки, обручи,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кегли, флажки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, мешочки с крупой, различной длины веревочки,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оборудование для профилактики и коррекции осанки и плоскостопия, атрибуты для подвижных игр, приспособления для закаливания и самомассажа детей: </a:t>
            </a:r>
            <a:r>
              <a:rPr lang="ru-RU" sz="1800" dirty="0" err="1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массажеры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, гимнастические палочки, 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ребристые доски, </a:t>
            </a:r>
            <a:r>
              <a:rPr lang="ru-RU" sz="1800" dirty="0" smtClean="0">
                <a:latin typeface="Arial" pitchFamily="34" charset="0"/>
                <a:ea typeface="Calibri"/>
                <a:cs typeface="Arial" pitchFamily="34" charset="0"/>
              </a:rPr>
              <a:t>массажные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коврики и пр. </a:t>
            </a:r>
          </a:p>
          <a:p>
            <a:endParaRPr lang="ru-RU" dirty="0"/>
          </a:p>
        </p:txBody>
      </p:sp>
      <p:pic>
        <p:nvPicPr>
          <p:cNvPr id="2050" name="Picture 2" descr="C:\Documents and Settings\Галя\Рабочий стол\Новая папка (3)\IMG_03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3136432" cy="1954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Documents and Settings\Галя\Рабочий стол\Новая папка (3)\IMG_03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511921"/>
            <a:ext cx="2625227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D:\Картинки\Фото\Детский сад\спорт\SDC129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99" y="2673050"/>
            <a:ext cx="2484275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22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Галя\Рабочий стол\Новая папка (3)\131___01\IMG_01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357430"/>
            <a:ext cx="3038869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1828800"/>
          </a:xfrm>
        </p:spPr>
        <p:txBody>
          <a:bodyPr>
            <a:normAutofit lnSpcReduction="10000"/>
          </a:bodyPr>
          <a:lstStyle/>
          <a:p>
            <a:pPr marL="45720" indent="457200" algn="just">
              <a:spcAft>
                <a:spcPts val="0"/>
              </a:spcAft>
              <a:buNone/>
            </a:pP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Для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умственного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развития создан </a:t>
            </a:r>
            <a:r>
              <a:rPr lang="ru-RU" sz="1800" b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математический </a:t>
            </a:r>
            <a:r>
              <a:rPr lang="ru-RU" sz="18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центр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в котором имеется раздаточный счетный материал, геометрические фигуры,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разные виды мозаик, лото по разным темам, занимательный 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и познавательный материал, игры на развитие логического мышления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. </a:t>
            </a:r>
            <a:r>
              <a:rPr lang="ru-RU" sz="1800" dirty="0" smtClean="0">
                <a:latin typeface="Arial" pitchFamily="34" charset="0"/>
                <a:ea typeface="Calibri"/>
                <a:cs typeface="Arial" pitchFamily="34" charset="0"/>
              </a:rPr>
              <a:t>Которые способствуют обогащению чувственного и тактильного опыта детей, развитию внимания, памяти, слуха, а так же формированию сенсорных  эталонов.</a:t>
            </a:r>
            <a:endParaRPr lang="ru-RU" sz="1800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076" name="Picture 4" descr="C:\Documents and Settings\Галя\Рабочий стол\Новая папка (3)\131___01\IMG_02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5564" y="2214554"/>
            <a:ext cx="1919326" cy="1675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D:\Картинки\Фото\Детский сад\самост детей 2016\SDC148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286256"/>
            <a:ext cx="2168691" cy="1626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754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1107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ПРЕДМЕТНО-РАЗВИВАЮЩАЯ СРЕДА  группа «Сказка»  младшего – среднего возраста                               воспитатель Кривонос М.А.  2017г.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группе  есть уголок по ПДД «В МИРЕ ДОРОЖНЫХ ПРАВИЛ». В нем имеются книжки о правилах дорожного движения, атрибуты инспектора ДПС, фуражка и жезл, плакат с описанием различных ситуаций, в которые попадают участники дорожного движения, крупные изображения дорожных знаков, музыкальный плакат по ПДД «Берегись автомобиля», настольные игры . Для родителей оформлены консультации в приемной.</vt:lpstr>
      <vt:lpstr>Центр строительства, в котором кроме строительных материалов: различных кубиков, крупных и мелких конструкторов есть и мастерская с инструментами, касками.</vt:lpstr>
      <vt:lpstr>Уголок «Больница»</vt:lpstr>
      <vt:lpstr>В «Уголке дежурных» помещены правила поведения за столом, схема правильной сервировки стола. Так же в уголке дети отслеживают кто дежурил, кто дежурит и кто будет дежурить. Самостоятельно дети могут поставить картинки в меню.</vt:lpstr>
      <vt:lpstr>Уголок  «Магазин»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ПРЕДМЕТНО-РАЗВИВАЮЩАЯ СРЕДА  2-ой младшей группы «Теремок»                              воспитатель Метелкина Н.Н.  2016</dc:title>
  <dc:creator>Марина</dc:creator>
  <cp:lastModifiedBy>Андрей</cp:lastModifiedBy>
  <cp:revision>166</cp:revision>
  <dcterms:created xsi:type="dcterms:W3CDTF">2016-10-17T03:39:35Z</dcterms:created>
  <dcterms:modified xsi:type="dcterms:W3CDTF">2017-09-30T02:11:58Z</dcterms:modified>
</cp:coreProperties>
</file>