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3" r:id="rId5"/>
    <p:sldId id="262" r:id="rId6"/>
    <p:sldId id="257" r:id="rId7"/>
    <p:sldId id="261" r:id="rId8"/>
    <p:sldId id="267" r:id="rId9"/>
    <p:sldId id="26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21.11.2016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21.11.2016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21.11.2016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6F53982-69C2-4155-BAA9-11690D03656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166768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21.11.2016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21.11.2016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21.11.2016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21.11.2016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21.11.2016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21.11.2016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21.11.2016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21.11.2016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21.11.2016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357290" y="3887801"/>
            <a:ext cx="7358063" cy="1470025"/>
          </a:xfrm>
        </p:spPr>
        <p:txBody>
          <a:bodyPr/>
          <a:lstStyle/>
          <a:p>
            <a:r>
              <a:rPr lang="ru-RU" sz="5400" b="1" i="1" dirty="0" smtClean="0">
                <a:solidFill>
                  <a:schemeClr val="accent6">
                    <a:lumMod val="50000"/>
                  </a:schemeClr>
                </a:solidFill>
              </a:rPr>
              <a:t>Развитие рефлексии у детей дошкольного возраста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86381" y="285728"/>
            <a:ext cx="3286147" cy="1428760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214282" y="857232"/>
            <a:ext cx="6572296" cy="571504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Рефлексия</a:t>
            </a:r>
            <a:r>
              <a:rPr lang="ru-RU" sz="2800" dirty="0" smtClean="0"/>
              <a:t> (от латинского «отражение») – умение размышлять, заниматься самонаблюдением, самоанализ, осмысление, оценка предпосылок, условий и результатов собственной деятельности, внутренней жизни. Современная педагогическая наука считает, что если человек не </a:t>
            </a:r>
            <a:r>
              <a:rPr lang="ru-RU" sz="2800" dirty="0" err="1" smtClean="0"/>
              <a:t>рефлексирует</a:t>
            </a:r>
            <a:r>
              <a:rPr lang="ru-RU" sz="2800" dirty="0" smtClean="0"/>
              <a:t>, он не выполняет роли субъекта образовательного процесса. </a:t>
            </a:r>
            <a:r>
              <a:rPr lang="ru-RU" sz="2800" i="1" dirty="0" smtClean="0"/>
              <a:t>В современной педагогике</a:t>
            </a:r>
            <a:r>
              <a:rPr lang="ru-RU" sz="2800" dirty="0" smtClean="0"/>
              <a:t> под рефлексией понимают самоанализ деятельности и её  результатов.</a:t>
            </a:r>
            <a:br>
              <a:rPr lang="ru-RU" sz="2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Рефлексия</a:t>
            </a:r>
            <a:endParaRPr lang="ru-RU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000240"/>
            <a:ext cx="4038600" cy="4125923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/>
              <a:t> Цель </a:t>
            </a:r>
            <a:r>
              <a:rPr lang="ru-RU" i="1" dirty="0" smtClean="0"/>
              <a:t>:</a:t>
            </a:r>
          </a:p>
          <a:p>
            <a:r>
              <a:rPr lang="ru-RU" dirty="0" smtClean="0"/>
              <a:t> вспомнить, выявить и осознать основные компоненты деятельности – ее смысл, типы, способы, проблемы, пути их решения, получаемые результаты и т.п.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4876" y="2071678"/>
            <a:ext cx="4038600" cy="4525963"/>
          </a:xfrm>
        </p:spPr>
        <p:txBody>
          <a:bodyPr/>
          <a:lstStyle/>
          <a:p>
            <a:pPr lvl="1">
              <a:buNone/>
            </a:pPr>
            <a:r>
              <a:rPr lang="ru-RU" sz="2800" b="1" i="1" dirty="0" smtClean="0"/>
              <a:t>Форма организации:</a:t>
            </a:r>
          </a:p>
          <a:p>
            <a:r>
              <a:rPr lang="ru-RU" dirty="0" smtClean="0"/>
              <a:t> индивидуальная</a:t>
            </a:r>
          </a:p>
          <a:p>
            <a:r>
              <a:rPr lang="ru-RU" dirty="0" smtClean="0"/>
              <a:t>групповая</a:t>
            </a:r>
          </a:p>
          <a:p>
            <a:endParaRPr lang="ru-RU" dirty="0" smtClean="0"/>
          </a:p>
          <a:p>
            <a:pPr algn="ctr">
              <a:buNone/>
            </a:pPr>
            <a:r>
              <a:rPr lang="ru-RU" b="1" i="1" dirty="0" smtClean="0"/>
              <a:t>Во времени: </a:t>
            </a:r>
            <a:r>
              <a:rPr lang="ru-RU" dirty="0" smtClean="0"/>
              <a:t>ситуативная, ретроспективная и перспективная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357166"/>
            <a:ext cx="6800840" cy="785818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Характеристика цветов Макса </a:t>
            </a:r>
            <a:r>
              <a:rPr lang="ru-RU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Люшера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800" dirty="0" smtClean="0"/>
              <a:t>настроение по цвету )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14282" y="1571612"/>
            <a:ext cx="6872278" cy="5072098"/>
          </a:xfrm>
        </p:spPr>
        <p:txBody>
          <a:bodyPr/>
          <a:lstStyle/>
          <a:p>
            <a:r>
              <a:rPr lang="ru-RU" sz="2000" dirty="0" smtClean="0"/>
              <a:t>Красный цвет мягких тонов (</a:t>
            </a:r>
            <a:r>
              <a:rPr lang="ru-RU" sz="2000" dirty="0" err="1" smtClean="0"/>
              <a:t>розовый</a:t>
            </a:r>
            <a:r>
              <a:rPr lang="ru-RU" sz="2000" dirty="0" smtClean="0"/>
              <a:t>, оранжевый) – радостное, восторженное настроение,</a:t>
            </a:r>
          </a:p>
          <a:p>
            <a:r>
              <a:rPr lang="ru-RU" sz="2000" dirty="0" smtClean="0"/>
              <a:t>красный насыщенный и яркий цвет – нервозное, возбуждённое состояние, агрессия;</a:t>
            </a:r>
          </a:p>
          <a:p>
            <a:r>
              <a:rPr lang="ru-RU" sz="2000" dirty="0" smtClean="0"/>
              <a:t>синий – грустное настроение, пассивность, усталость;</a:t>
            </a:r>
          </a:p>
          <a:p>
            <a:r>
              <a:rPr lang="ru-RU" sz="2000" dirty="0" smtClean="0"/>
              <a:t>зелёный – активность, (но при насыщенности цвета – это беззащитность);</a:t>
            </a:r>
          </a:p>
          <a:p>
            <a:r>
              <a:rPr lang="ru-RU" sz="2000" dirty="0" smtClean="0"/>
              <a:t>жёлтый – приятное, спокойное настроение;</a:t>
            </a:r>
          </a:p>
          <a:p>
            <a:r>
              <a:rPr lang="ru-RU" sz="2000" dirty="0" smtClean="0"/>
              <a:t>фиолетовый – беспокойное, тревожное настроение, близкое к разочарованию;</a:t>
            </a:r>
          </a:p>
          <a:p>
            <a:r>
              <a:rPr lang="ru-RU" sz="2000" dirty="0" smtClean="0"/>
              <a:t>серый – замкнутость, огорчение;</a:t>
            </a:r>
          </a:p>
          <a:p>
            <a:r>
              <a:rPr lang="ru-RU" sz="2000" dirty="0" smtClean="0"/>
              <a:t>чёрный – унылое настроение, отрицание, протест;</a:t>
            </a:r>
          </a:p>
          <a:p>
            <a:r>
              <a:rPr lang="ru-RU" sz="2000" dirty="0" smtClean="0"/>
              <a:t>коричневый – пассивность, беспокойство и неуверенность.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7150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рефлексии: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14282" y="2071678"/>
            <a:ext cx="4252914" cy="4525963"/>
          </a:xfrm>
        </p:spPr>
        <p:txBody>
          <a:bodyPr/>
          <a:lstStyle/>
          <a:p>
            <a:pPr algn="ctr">
              <a:buNone/>
            </a:pPr>
            <a:r>
              <a:rPr lang="ru-RU" sz="2000" b="1" dirty="0" smtClean="0"/>
              <a:t>Четыре сферы человеческой сущности:</a:t>
            </a:r>
          </a:p>
          <a:p>
            <a:pPr algn="ctr">
              <a:buNone/>
            </a:pPr>
            <a:endParaRPr lang="ru-RU" sz="2000" b="1" dirty="0" smtClean="0"/>
          </a:p>
          <a:p>
            <a:pPr lvl="0"/>
            <a:r>
              <a:rPr lang="ru-RU" sz="2000" dirty="0" smtClean="0"/>
              <a:t>физическую (успел – не успел);</a:t>
            </a:r>
          </a:p>
          <a:p>
            <a:pPr lvl="0"/>
            <a:r>
              <a:rPr lang="ru-RU" sz="2000" dirty="0" smtClean="0"/>
              <a:t>сенсорную (самочувствие: комфортно - дискомфортно);</a:t>
            </a:r>
          </a:p>
          <a:p>
            <a:pPr lvl="0"/>
            <a:r>
              <a:rPr lang="ru-RU" sz="2000" dirty="0" smtClean="0"/>
              <a:t>интеллектуальную (что понял, что осознал – что не понял, какие затруднения испытывал);</a:t>
            </a:r>
          </a:p>
          <a:p>
            <a:pPr lvl="0"/>
            <a:r>
              <a:rPr lang="ru-RU" sz="2000" dirty="0" smtClean="0"/>
              <a:t>духовную (стал лучше – хуже, созидал или разрушал себя, других).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3438" y="2071678"/>
            <a:ext cx="4038600" cy="4525963"/>
          </a:xfrm>
        </p:spPr>
        <p:txBody>
          <a:bodyPr/>
          <a:lstStyle/>
          <a:p>
            <a:pPr lvl="0"/>
            <a:endParaRPr lang="ru-RU" sz="2000" dirty="0" smtClean="0"/>
          </a:p>
          <a:p>
            <a:pPr lvl="0" algn="ctr">
              <a:buNone/>
            </a:pPr>
            <a:r>
              <a:rPr lang="ru-RU" b="1" dirty="0" smtClean="0"/>
              <a:t>Функции рефлексии:</a:t>
            </a:r>
            <a:endParaRPr lang="ru-RU" dirty="0" smtClean="0"/>
          </a:p>
          <a:p>
            <a:pPr lvl="0"/>
            <a:endParaRPr lang="ru-RU" sz="2000" dirty="0" smtClean="0"/>
          </a:p>
          <a:p>
            <a:pPr lvl="0"/>
            <a:endParaRPr lang="ru-RU" sz="2000" dirty="0" smtClean="0"/>
          </a:p>
          <a:p>
            <a:pPr lvl="0"/>
            <a:r>
              <a:rPr lang="ru-RU" sz="2000" dirty="0" smtClean="0"/>
              <a:t>РЕФЛЕКСИЯ НАСТРОЕНИЯ И ЭМОЦИОНАЛЬНОГО СОСТОЯНИЯ;</a:t>
            </a:r>
          </a:p>
          <a:p>
            <a:pPr lvl="0"/>
            <a:endParaRPr lang="ru-RU" sz="2000" dirty="0" smtClean="0"/>
          </a:p>
          <a:p>
            <a:pPr lvl="0"/>
            <a:r>
              <a:rPr lang="ru-RU" sz="2000" dirty="0" smtClean="0"/>
              <a:t>РЕФЛЕКСИЯ ДЕЯТЕЛЬНОСТИ;</a:t>
            </a:r>
          </a:p>
          <a:p>
            <a:pPr lvl="0"/>
            <a:endParaRPr lang="ru-RU" sz="2000" dirty="0" smtClean="0"/>
          </a:p>
          <a:p>
            <a:r>
              <a:rPr lang="ru-RU" sz="2000" dirty="0" smtClean="0"/>
              <a:t>РЕФЛЕКСИЯ СОДЕРЖАНИЯ УЧЕБНОГО МАТЕРИАЛА.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Упражнения для дошкольников: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285720" y="1857364"/>
            <a:ext cx="4210080" cy="4857784"/>
          </a:xfrm>
        </p:spPr>
        <p:txBody>
          <a:bodyPr/>
          <a:lstStyle/>
          <a:p>
            <a:r>
              <a:rPr lang="ru-RU" sz="2000" b="1" dirty="0" smtClean="0">
                <a:solidFill>
                  <a:srgbClr val="7030A0"/>
                </a:solidFill>
              </a:rPr>
              <a:t>1.) «Солнышко».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2.) «Радуга»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3) «Снежный ком».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4.) «Заплетем косичку».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5.) «Цветы и бабочки».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6.) Дошкольники в конце занятия отвечают на вопросы, предложенные педагогом: своей любимой игрушке, шепчут друг другу на ушко, говорят сказочным персонажам или открыто всей группе.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7.) Выражение эмоционального отношения к занятию – рисунком. </a:t>
            </a:r>
          </a:p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648200" y="1857364"/>
            <a:ext cx="4038600" cy="4643470"/>
          </a:xfrm>
        </p:spPr>
        <p:txBody>
          <a:bodyPr/>
          <a:lstStyle/>
          <a:p>
            <a:r>
              <a:rPr lang="ru-RU" sz="1800" b="1" dirty="0" smtClean="0">
                <a:solidFill>
                  <a:srgbClr val="7030A0"/>
                </a:solidFill>
              </a:rPr>
              <a:t>8.) Применение разноцветных сигнальных карточек: листочки, снежинки, цветочки, </a:t>
            </a:r>
            <a:r>
              <a:rPr lang="ru-RU" sz="1800" b="1" dirty="0" err="1" smtClean="0">
                <a:solidFill>
                  <a:srgbClr val="7030A0"/>
                </a:solidFill>
              </a:rPr>
              <a:t>светофорики</a:t>
            </a:r>
            <a:r>
              <a:rPr lang="ru-RU" sz="1800" b="1" dirty="0" smtClean="0">
                <a:solidFill>
                  <a:srgbClr val="7030A0"/>
                </a:solidFill>
              </a:rPr>
              <a:t>. 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9.) С помощью жестов: 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Во! 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На сколько подрос: сидя, стоя, потянуться. 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Хлопните! Топните! </a:t>
            </a:r>
          </a:p>
          <a:p>
            <a:endParaRPr lang="ru-RU" sz="2000" b="1" dirty="0" smtClean="0">
              <a:solidFill>
                <a:srgbClr val="7030A0"/>
              </a:solidFill>
            </a:endParaRPr>
          </a:p>
          <a:p>
            <a:r>
              <a:rPr lang="ru-RU" sz="1800" b="1" dirty="0" smtClean="0">
                <a:solidFill>
                  <a:srgbClr val="7030A0"/>
                </a:solidFill>
              </a:rPr>
              <a:t>10.) «Метод пяти пальцев».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Дети стоят в кругу, левой рукой показывают выбранный ими палец правой руки. После отвечают на вопрос, в соответствии с выбранным пальцем.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2000240"/>
            <a:ext cx="4252914" cy="4525963"/>
          </a:xfrm>
        </p:spPr>
        <p:txBody>
          <a:bodyPr/>
          <a:lstStyle/>
          <a:p>
            <a:r>
              <a:rPr lang="ru-RU" sz="2000" b="1" dirty="0" smtClean="0"/>
              <a:t>«Дерево творчества»</a:t>
            </a:r>
            <a:endParaRPr lang="ru-RU" sz="2000" dirty="0" smtClean="0"/>
          </a:p>
          <a:p>
            <a:r>
              <a:rPr lang="ru-RU" sz="2000" dirty="0" smtClean="0"/>
              <a:t>По окончании занятия дети прикрепляют на дереве листья, цветы, плоды:</a:t>
            </a:r>
          </a:p>
          <a:p>
            <a:r>
              <a:rPr lang="ru-RU" sz="2000" dirty="0" smtClean="0"/>
              <a:t>Плоды – дело прошло  полезно, плодотворно;</a:t>
            </a:r>
          </a:p>
          <a:p>
            <a:r>
              <a:rPr lang="ru-RU" sz="2000" dirty="0" smtClean="0"/>
              <a:t>Цветок – довольно неплохо;</a:t>
            </a:r>
          </a:p>
          <a:p>
            <a:r>
              <a:rPr lang="ru-RU" sz="2000" dirty="0" smtClean="0"/>
              <a:t>Листики – не совсем удовлетворён днём.</a:t>
            </a:r>
          </a:p>
          <a:p>
            <a:r>
              <a:rPr lang="ru-RU" sz="2000" b="1" dirty="0" smtClean="0"/>
              <a:t>«Ёлочка настроения»</a:t>
            </a:r>
            <a:endParaRPr lang="ru-RU" sz="2000" dirty="0" smtClean="0"/>
          </a:p>
          <a:p>
            <a:r>
              <a:rPr lang="ru-RU" sz="1800" dirty="0" smtClean="0"/>
              <a:t>Детям раздаются вырезанные из бумаги шары (ёлочные игрушки), на которых они рисуют своё настроение и прикрепляют на ёлочку.</a:t>
            </a:r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2000240"/>
            <a:ext cx="4038600" cy="4525963"/>
          </a:xfrm>
        </p:spPr>
        <p:txBody>
          <a:bodyPr/>
          <a:lstStyle/>
          <a:p>
            <a:r>
              <a:rPr lang="ru-RU" sz="1800" b="1" dirty="0" smtClean="0"/>
              <a:t>«</a:t>
            </a:r>
            <a:r>
              <a:rPr lang="ru-RU" sz="1800" b="1" dirty="0" err="1" smtClean="0"/>
              <a:t>Цветик-многоцветик</a:t>
            </a:r>
            <a:r>
              <a:rPr lang="ru-RU" sz="1800" b="1" dirty="0" smtClean="0"/>
              <a:t>»</a:t>
            </a:r>
            <a:endParaRPr lang="ru-RU" sz="1800" dirty="0" smtClean="0"/>
          </a:p>
          <a:p>
            <a:r>
              <a:rPr lang="ru-RU" sz="1800" dirty="0" smtClean="0"/>
              <a:t>Дети выбирают для себя лепесток, цвет которого наиболее подходит к цвету настроения. Затем все лепестки собирают в общий цветок.</a:t>
            </a:r>
          </a:p>
          <a:p>
            <a:r>
              <a:rPr lang="ru-RU" sz="1800" b="1" dirty="0" smtClean="0"/>
              <a:t>«Сказочное дерево  (поляна)»</a:t>
            </a:r>
            <a:endParaRPr lang="ru-RU" sz="1800" dirty="0" smtClean="0"/>
          </a:p>
          <a:p>
            <a:r>
              <a:rPr lang="ru-RU" sz="1800" dirty="0" smtClean="0"/>
              <a:t>Разноцветные бабочки, цветки, птички прикрепляются на общем дереве (поляне).</a:t>
            </a:r>
          </a:p>
          <a:p>
            <a:r>
              <a:rPr lang="ru-RU" sz="1800" dirty="0" smtClean="0"/>
              <a:t>Педагог договаривается с детьми  о значении цветов или размеров этих предметов.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/>
          <a:lstStyle/>
          <a:p>
            <a:r>
              <a:rPr lang="ru-RU" alt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«Архиватор 3, 2, 1</a:t>
            </a:r>
            <a:r>
              <a:rPr lang="ru-RU" alt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»</a:t>
            </a:r>
            <a:br>
              <a:rPr lang="ru-RU" alt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alt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(</a:t>
            </a:r>
            <a:r>
              <a:rPr lang="ru-RU" altLang="ru-RU" sz="3600" b="1" dirty="0" smtClean="0">
                <a:latin typeface="Georgia" pitchFamily="18" charset="0"/>
              </a:rPr>
              <a:t>рефлексия для педагогов)</a:t>
            </a:r>
            <a:endParaRPr lang="ru-RU" altLang="ru-RU" sz="4000" b="1" dirty="0">
              <a:latin typeface="Georgia" pitchFamily="18" charset="0"/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b="1" dirty="0">
                <a:solidFill>
                  <a:srgbClr val="C00000"/>
                </a:solidFill>
                <a:latin typeface="Georgia" pitchFamily="18" charset="0"/>
              </a:rPr>
              <a:t>Назовите 3 момента, понравившихся больше всего.</a:t>
            </a:r>
          </a:p>
          <a:p>
            <a:pPr>
              <a:lnSpc>
                <a:spcPct val="90000"/>
              </a:lnSpc>
            </a:pPr>
            <a:r>
              <a:rPr lang="ru-RU" altLang="ru-RU" b="1" dirty="0">
                <a:solidFill>
                  <a:srgbClr val="C00000"/>
                </a:solidFill>
                <a:latin typeface="Georgia" pitchFamily="18" charset="0"/>
              </a:rPr>
              <a:t>Назовите 2 момента, которые будете использовать в своей работе.</a:t>
            </a:r>
          </a:p>
          <a:p>
            <a:pPr>
              <a:lnSpc>
                <a:spcPct val="90000"/>
              </a:lnSpc>
            </a:pPr>
            <a:r>
              <a:rPr lang="ru-RU" altLang="ru-RU" b="1" dirty="0">
                <a:solidFill>
                  <a:srgbClr val="C00000"/>
                </a:solidFill>
                <a:latin typeface="Georgia" pitchFamily="18" charset="0"/>
              </a:rPr>
              <a:t>Назовите 1 момент, который побуждает (вызывает желание) задать вопрос.</a:t>
            </a:r>
          </a:p>
        </p:txBody>
      </p:sp>
    </p:spTree>
    <p:extLst>
      <p:ext uri="{BB962C8B-B14F-4D97-AF65-F5344CB8AC3E}">
        <p14:creationId xmlns:p14="http://schemas.microsoft.com/office/powerpoint/2010/main" xmlns="" val="2507784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116632"/>
            <a:ext cx="8229600" cy="864096"/>
          </a:xfrm>
        </p:spPr>
        <p:txBody>
          <a:bodyPr/>
          <a:lstStyle/>
          <a:p>
            <a:r>
              <a:rPr lang="ru-RU" alt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«Конверты</a:t>
            </a:r>
            <a:r>
              <a:rPr lang="ru-RU" alt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»</a:t>
            </a:r>
            <a:br>
              <a:rPr lang="ru-RU" alt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altLang="ru-RU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(</a:t>
            </a:r>
            <a:r>
              <a:rPr lang="ru-RU" altLang="ru-RU" sz="3600" b="1" dirty="0">
                <a:solidFill>
                  <a:prstClr val="black"/>
                </a:solidFill>
                <a:latin typeface="Georgia" pitchFamily="18" charset="0"/>
              </a:rPr>
              <a:t>рефлексия для педагогов)</a:t>
            </a:r>
            <a:endParaRPr lang="ru-RU" alt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graphicFrame>
        <p:nvGraphicFramePr>
          <p:cNvPr id="74788" name="Group 3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103508143"/>
              </p:ext>
            </p:extLst>
          </p:nvPr>
        </p:nvGraphicFramePr>
        <p:xfrm>
          <a:off x="457200" y="1905000"/>
          <a:ext cx="4038600" cy="1981200"/>
        </p:xfrm>
        <a:graphic>
          <a:graphicData uri="http://schemas.openxmlformats.org/drawingml/2006/table">
            <a:tbl>
              <a:tblPr/>
              <a:tblGrid>
                <a:gridCol w="4038600"/>
              </a:tblGrid>
              <a:tr h="1981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Мне понравилось…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4786" name="Group 3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xmlns="" val="982176331"/>
              </p:ext>
            </p:extLst>
          </p:nvPr>
        </p:nvGraphicFramePr>
        <p:xfrm>
          <a:off x="4648200" y="1905000"/>
          <a:ext cx="4038600" cy="1981200"/>
        </p:xfrm>
        <a:graphic>
          <a:graphicData uri="http://schemas.openxmlformats.org/drawingml/2006/table">
            <a:tbl>
              <a:tblPr/>
              <a:tblGrid>
                <a:gridCol w="4038600"/>
              </a:tblGrid>
              <a:tr h="1981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Мне не понравилось…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4787" name="Group 35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xmlns="" val="2136667800"/>
              </p:ext>
            </p:extLst>
          </p:nvPr>
        </p:nvGraphicFramePr>
        <p:xfrm>
          <a:off x="457200" y="4038600"/>
          <a:ext cx="4038600" cy="1981200"/>
        </p:xfrm>
        <a:graphic>
          <a:graphicData uri="http://schemas.openxmlformats.org/drawingml/2006/table">
            <a:tbl>
              <a:tblPr/>
              <a:tblGrid>
                <a:gridCol w="4038600"/>
              </a:tblGrid>
              <a:tr h="1981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Я задумалась…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4789" name="Group 3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1007223562"/>
              </p:ext>
            </p:extLst>
          </p:nvPr>
        </p:nvGraphicFramePr>
        <p:xfrm>
          <a:off x="4648200" y="4038600"/>
          <a:ext cx="4038600" cy="1981200"/>
        </p:xfrm>
        <a:graphic>
          <a:graphicData uri="http://schemas.openxmlformats.org/drawingml/2006/table">
            <a:tbl>
              <a:tblPr/>
              <a:tblGrid>
                <a:gridCol w="4038600"/>
              </a:tblGrid>
              <a:tr h="1981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В следующий раз мне хотелось бы…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95553544"/>
      </p:ext>
    </p:extLst>
  </p:cSld>
  <p:clrMapOvr>
    <a:masterClrMapping/>
  </p:clrMapOvr>
</p:sld>
</file>

<file path=ppt/theme/theme1.xml><?xml version="1.0" encoding="utf-8"?>
<a:theme xmlns:a="http://schemas.openxmlformats.org/drawingml/2006/main" name="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125</TotalTime>
  <Words>540</Words>
  <Application>Microsoft Office PowerPoint</Application>
  <PresentationFormat>Экран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Шаблон 2</vt:lpstr>
      <vt:lpstr>Развитие рефлексии у детей дошкольного возраста</vt:lpstr>
      <vt:lpstr> Рефлексия (от латинского «отражение») – умение размышлять, заниматься самонаблюдением, самоанализ, осмысление, оценка предпосылок, условий и результатов собственной деятельности, внутренней жизни. Современная педагогическая наука считает, что если человек не рефлексирует, он не выполняет роли субъекта образовательного процесса. В современной педагогике под рефлексией понимают самоанализ деятельности и её  результатов.  </vt:lpstr>
      <vt:lpstr>Рефлексия</vt:lpstr>
      <vt:lpstr>Характеристика цветов Макса Люшера: (настроение по цвету )</vt:lpstr>
      <vt:lpstr>Виды рефлексии: </vt:lpstr>
      <vt:lpstr>Упражнения для дошкольников:</vt:lpstr>
      <vt:lpstr>Рефлексия</vt:lpstr>
      <vt:lpstr>«Архиватор 3, 2, 1» (рефлексия для педагогов)</vt:lpstr>
      <vt:lpstr>«Конверты» (рефлексия для педагогов)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Рефлексия в ДОУ</dc:title>
  <dc:creator>777</dc:creator>
  <cp:lastModifiedBy>user</cp:lastModifiedBy>
  <cp:revision>16</cp:revision>
  <dcterms:created xsi:type="dcterms:W3CDTF">2014-01-29T10:23:01Z</dcterms:created>
  <dcterms:modified xsi:type="dcterms:W3CDTF">2016-11-21T08:22:01Z</dcterms:modified>
</cp:coreProperties>
</file>